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77" r:id="rId6"/>
    <p:sldId id="298" r:id="rId7"/>
    <p:sldId id="291" r:id="rId8"/>
    <p:sldId id="264" r:id="rId9"/>
    <p:sldId id="268" r:id="rId10"/>
    <p:sldId id="297" r:id="rId11"/>
    <p:sldId id="296" r:id="rId12"/>
    <p:sldId id="294" r:id="rId13"/>
    <p:sldId id="295" r:id="rId14"/>
    <p:sldId id="286" r:id="rId15"/>
    <p:sldId id="262" r:id="rId16"/>
    <p:sldId id="279"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1806F-299F-4515-8F5B-A5766EF1F3DC}" v="36" dt="2025-07-02T17:10:19.108"/>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128" autoAdjust="0"/>
  </p:normalViewPr>
  <p:slideViewPr>
    <p:cSldViewPr snapToGrid="0">
      <p:cViewPr>
        <p:scale>
          <a:sx n="66" d="100"/>
          <a:sy n="66" d="100"/>
        </p:scale>
        <p:origin x="816" y="-55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7/3/2025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011027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64829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534527" y="774172"/>
            <a:ext cx="6229043" cy="1455682"/>
          </a:xfrm>
        </p:spPr>
        <p:txBody>
          <a:bodyPr>
            <a:normAutofit/>
          </a:bodyPr>
          <a:lstStyle/>
          <a:p>
            <a:pPr algn="ctr"/>
            <a:r>
              <a:rPr lang="en-US" dirty="0"/>
              <a:t>Housing Hub</a:t>
            </a:r>
            <a:br>
              <a:rPr lang="en-US" dirty="0"/>
            </a:br>
            <a:r>
              <a:rPr lang="en-US" sz="2600" dirty="0">
                <a:solidFill>
                  <a:srgbClr val="F0F6FC"/>
                </a:solidFill>
                <a:latin typeface="-apple-system"/>
              </a:rPr>
              <a:t>A </a:t>
            </a:r>
            <a:r>
              <a:rPr lang="en-IN" sz="2600" dirty="0">
                <a:solidFill>
                  <a:srgbClr val="F0F6FC"/>
                </a:solidFill>
                <a:latin typeface="-apple-system"/>
              </a:rPr>
              <a:t>Society </a:t>
            </a:r>
            <a:r>
              <a:rPr lang="en-IN" sz="2600" b="1" i="0" dirty="0">
                <a:solidFill>
                  <a:srgbClr val="F0F6FC"/>
                </a:solidFill>
                <a:effectLst/>
                <a:latin typeface="-apple-system"/>
              </a:rPr>
              <a:t>Coordination Platform</a:t>
            </a:r>
            <a:endParaRPr lang="en-US" dirty="0"/>
          </a:p>
        </p:txBody>
      </p:sp>
      <p:sp>
        <p:nvSpPr>
          <p:cNvPr id="3" name="TextBox 2">
            <a:extLst>
              <a:ext uri="{FF2B5EF4-FFF2-40B4-BE49-F238E27FC236}">
                <a16:creationId xmlns:a16="http://schemas.microsoft.com/office/drawing/2014/main" id="{431EA93E-AC56-435D-9304-2DC9C58B5711}"/>
              </a:ext>
            </a:extLst>
          </p:cNvPr>
          <p:cNvSpPr txBox="1"/>
          <p:nvPr/>
        </p:nvSpPr>
        <p:spPr>
          <a:xfrm>
            <a:off x="5464690" y="3304674"/>
            <a:ext cx="6368715" cy="1938992"/>
          </a:xfrm>
          <a:prstGeom prst="rect">
            <a:avLst/>
          </a:prstGeom>
          <a:noFill/>
        </p:spPr>
        <p:txBody>
          <a:bodyPr wrap="square" numCol="2" rtlCol="0">
            <a:spAutoFit/>
          </a:bodyPr>
          <a:lstStyle/>
          <a:p>
            <a:pPr algn="ctr"/>
            <a:r>
              <a:rPr lang="en-IN" sz="2400" b="1" dirty="0">
                <a:solidFill>
                  <a:schemeClr val="bg1"/>
                </a:solidFill>
              </a:rPr>
              <a:t>SHOEB SHAIKH</a:t>
            </a:r>
          </a:p>
          <a:p>
            <a:pPr algn="ctr"/>
            <a:r>
              <a:rPr lang="en-IN" sz="2400" b="1" dirty="0">
                <a:solidFill>
                  <a:schemeClr val="bg1"/>
                </a:solidFill>
              </a:rPr>
              <a:t>ROHAN GOILKAR</a:t>
            </a:r>
          </a:p>
          <a:p>
            <a:pPr algn="ctr"/>
            <a:r>
              <a:rPr lang="en-IN" sz="2400" b="1" dirty="0">
                <a:solidFill>
                  <a:schemeClr val="bg1"/>
                </a:solidFill>
              </a:rPr>
              <a:t>ANUJA KHUMKAR</a:t>
            </a:r>
          </a:p>
          <a:p>
            <a:pPr algn="ctr"/>
            <a:r>
              <a:rPr lang="en-IN" sz="2400" b="1" dirty="0">
                <a:solidFill>
                  <a:schemeClr val="bg1"/>
                </a:solidFill>
              </a:rPr>
              <a:t>HIMANSHU SINGH</a:t>
            </a:r>
          </a:p>
          <a:p>
            <a:pPr algn="ctr"/>
            <a:r>
              <a:rPr lang="en-IN" sz="2400" b="1" dirty="0">
                <a:solidFill>
                  <a:schemeClr val="bg1"/>
                </a:solidFill>
              </a:rPr>
              <a:t>ANJALI UDAWANT</a:t>
            </a:r>
          </a:p>
          <a:p>
            <a:pPr algn="ctr"/>
            <a:r>
              <a:rPr lang="en-IN" sz="2400" b="1" dirty="0">
                <a:solidFill>
                  <a:schemeClr val="bg1"/>
                </a:solidFill>
              </a:rPr>
              <a:t>250245920080</a:t>
            </a:r>
          </a:p>
          <a:p>
            <a:pPr algn="ctr"/>
            <a:r>
              <a:rPr lang="en-IN" sz="2400" b="1" dirty="0">
                <a:solidFill>
                  <a:schemeClr val="bg1"/>
                </a:solidFill>
              </a:rPr>
              <a:t>250245920072</a:t>
            </a:r>
          </a:p>
          <a:p>
            <a:pPr algn="ctr"/>
            <a:r>
              <a:rPr lang="en-IN" sz="2400" b="1" dirty="0">
                <a:solidFill>
                  <a:schemeClr val="bg1"/>
                </a:solidFill>
              </a:rPr>
              <a:t>250245920039</a:t>
            </a:r>
          </a:p>
          <a:p>
            <a:pPr algn="ctr"/>
            <a:r>
              <a:rPr lang="en-IN" sz="2400" b="1" dirty="0">
                <a:solidFill>
                  <a:schemeClr val="bg1"/>
                </a:solidFill>
              </a:rPr>
              <a:t>250245920033</a:t>
            </a:r>
          </a:p>
          <a:p>
            <a:pPr algn="ctr"/>
            <a:r>
              <a:rPr lang="en-IN" sz="2400" b="1" dirty="0">
                <a:solidFill>
                  <a:schemeClr val="bg1"/>
                </a:solidFill>
              </a:rPr>
              <a:t>250245920015</a:t>
            </a:r>
          </a:p>
        </p:txBody>
      </p:sp>
      <p:sp>
        <p:nvSpPr>
          <p:cNvPr id="9" name="TextBox 8">
            <a:extLst>
              <a:ext uri="{FF2B5EF4-FFF2-40B4-BE49-F238E27FC236}">
                <a16:creationId xmlns:a16="http://schemas.microsoft.com/office/drawing/2014/main" id="{30F68D97-FBF7-4666-8C41-733DE11B8B2C}"/>
              </a:ext>
            </a:extLst>
          </p:cNvPr>
          <p:cNvSpPr txBox="1"/>
          <p:nvPr/>
        </p:nvSpPr>
        <p:spPr>
          <a:xfrm>
            <a:off x="6699931" y="2505654"/>
            <a:ext cx="3898232" cy="523220"/>
          </a:xfrm>
          <a:prstGeom prst="rect">
            <a:avLst/>
          </a:prstGeom>
          <a:noFill/>
        </p:spPr>
        <p:txBody>
          <a:bodyPr wrap="square" rtlCol="0">
            <a:spAutoFit/>
          </a:bodyPr>
          <a:lstStyle/>
          <a:p>
            <a:pPr algn="ctr"/>
            <a:r>
              <a:rPr lang="en-US" sz="2800" b="1" cap="all" dirty="0">
                <a:solidFill>
                  <a:schemeClr val="tx2"/>
                </a:solidFill>
                <a:latin typeface="+mj-lt"/>
                <a:ea typeface="+mj-ea"/>
                <a:cs typeface="+mj-cs"/>
              </a:rPr>
              <a:t>Presented By :</a:t>
            </a:r>
            <a:endParaRPr lang="en-IN" sz="2800" b="1" cap="all" dirty="0">
              <a:solidFill>
                <a:schemeClr val="tx2"/>
              </a:solidFill>
              <a:latin typeface="+mj-lt"/>
              <a:ea typeface="+mj-ea"/>
              <a:cs typeface="+mj-cs"/>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C432-E235-D855-FED2-F452C36920A1}"/>
              </a:ext>
            </a:extLst>
          </p:cNvPr>
          <p:cNvSpPr>
            <a:spLocks noGrp="1"/>
          </p:cNvSpPr>
          <p:nvPr>
            <p:ph type="title"/>
          </p:nvPr>
        </p:nvSpPr>
        <p:spPr>
          <a:xfrm>
            <a:off x="771736" y="178904"/>
            <a:ext cx="9389288" cy="695739"/>
          </a:xfrm>
        </p:spPr>
        <p:txBody>
          <a:bodyPr/>
          <a:lstStyle/>
          <a:p>
            <a:r>
              <a:rPr lang="en-US" dirty="0"/>
              <a:t>Flow Diagram</a:t>
            </a:r>
            <a:endParaRPr lang="en-IN" dirty="0"/>
          </a:p>
        </p:txBody>
      </p:sp>
      <p:sp>
        <p:nvSpPr>
          <p:cNvPr id="3" name="Slide Number Placeholder 2">
            <a:extLst>
              <a:ext uri="{FF2B5EF4-FFF2-40B4-BE49-F238E27FC236}">
                <a16:creationId xmlns:a16="http://schemas.microsoft.com/office/drawing/2014/main" id="{54CC5283-21A5-A9EB-2EC4-9C6982655D15}"/>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7" name="Content Placeholder 6">
            <a:extLst>
              <a:ext uri="{FF2B5EF4-FFF2-40B4-BE49-F238E27FC236}">
                <a16:creationId xmlns:a16="http://schemas.microsoft.com/office/drawing/2014/main" id="{5062880C-3D94-5B22-EDBF-12A255A85A7B}"/>
              </a:ext>
            </a:extLst>
          </p:cNvPr>
          <p:cNvPicPr>
            <a:picLocks noGrp="1" noChangeAspect="1"/>
          </p:cNvPicPr>
          <p:nvPr>
            <p:ph sz="half" idx="14"/>
          </p:nvPr>
        </p:nvPicPr>
        <p:blipFill>
          <a:blip r:embed="rId2"/>
          <a:stretch>
            <a:fillRect/>
          </a:stretch>
        </p:blipFill>
        <p:spPr>
          <a:xfrm>
            <a:off x="198783" y="1023730"/>
            <a:ext cx="10924512" cy="5697745"/>
          </a:xfrm>
        </p:spPr>
      </p:pic>
      <p:sp>
        <p:nvSpPr>
          <p:cNvPr id="5" name="Content Placeholder 4">
            <a:extLst>
              <a:ext uri="{FF2B5EF4-FFF2-40B4-BE49-F238E27FC236}">
                <a16:creationId xmlns:a16="http://schemas.microsoft.com/office/drawing/2014/main" id="{DA0E525F-9EF8-B49A-C9B3-D981ED0420F7}"/>
              </a:ext>
            </a:extLst>
          </p:cNvPr>
          <p:cNvSpPr>
            <a:spLocks noGrp="1"/>
          </p:cNvSpPr>
          <p:nvPr>
            <p:ph sz="half" idx="15"/>
          </p:nvPr>
        </p:nvSpPr>
        <p:spPr>
          <a:xfrm flipH="1">
            <a:off x="10161024" y="5784574"/>
            <a:ext cx="483785" cy="311426"/>
          </a:xfrm>
        </p:spPr>
        <p:txBody>
          <a:bodyPr>
            <a:normAutofit fontScale="47500" lnSpcReduction="20000"/>
          </a:bodyPr>
          <a:lstStyle/>
          <a:p>
            <a:endParaRPr lang="en-IN" dirty="0"/>
          </a:p>
        </p:txBody>
      </p:sp>
    </p:spTree>
    <p:extLst>
      <p:ext uri="{BB962C8B-B14F-4D97-AF65-F5344CB8AC3E}">
        <p14:creationId xmlns:p14="http://schemas.microsoft.com/office/powerpoint/2010/main" val="46437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Technology Stack </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3" name="TextBox 2">
            <a:extLst>
              <a:ext uri="{FF2B5EF4-FFF2-40B4-BE49-F238E27FC236}">
                <a16:creationId xmlns:a16="http://schemas.microsoft.com/office/drawing/2014/main" id="{5A146200-C64B-4095-B73D-57909113D19D}"/>
              </a:ext>
            </a:extLst>
          </p:cNvPr>
          <p:cNvSpPr txBox="1"/>
          <p:nvPr/>
        </p:nvSpPr>
        <p:spPr>
          <a:xfrm>
            <a:off x="3520440" y="2119634"/>
            <a:ext cx="7889768" cy="6863417"/>
          </a:xfrm>
          <a:prstGeom prst="rect">
            <a:avLst/>
          </a:prstGeom>
          <a:noFill/>
        </p:spPr>
        <p:txBody>
          <a:bodyPr wrap="square" numCol="2" rtlCol="0">
            <a:spAutoFit/>
          </a:bodyPr>
          <a:lstStyle/>
          <a:p>
            <a:pPr marL="457200" indent="-457200">
              <a:buFont typeface="+mj-lt"/>
              <a:buAutoNum type="arabicPeriod"/>
            </a:pPr>
            <a:r>
              <a:rPr lang="en-IN" sz="2400" b="1" dirty="0"/>
              <a:t>Frontend:</a:t>
            </a:r>
          </a:p>
          <a:p>
            <a:endParaRPr lang="en-IN" sz="2400" dirty="0"/>
          </a:p>
          <a:p>
            <a:pPr marL="342900" indent="-342900">
              <a:buFont typeface="Arial" panose="020B0604020202020204" pitchFamily="34" charset="0"/>
              <a:buChar char="•"/>
            </a:pPr>
            <a:r>
              <a:rPr lang="en-IN" sz="2400" dirty="0"/>
              <a:t>React.js  - Responsive, Interactive  UI </a:t>
            </a:r>
          </a:p>
          <a:p>
            <a:pPr marL="342900" indent="-342900">
              <a:buFont typeface="Arial" panose="020B0604020202020204" pitchFamily="34" charset="0"/>
              <a:buChar char="•"/>
            </a:pPr>
            <a:r>
              <a:rPr lang="en-IN" sz="2400" dirty="0"/>
              <a:t>HTML, CSS, JS</a:t>
            </a:r>
          </a:p>
          <a:p>
            <a:endParaRPr lang="en-IN" sz="2400" dirty="0"/>
          </a:p>
          <a:p>
            <a:pPr marL="457200" indent="-457200">
              <a:buFont typeface="+mj-lt"/>
              <a:buAutoNum type="arabicPeriod" startAt="2"/>
            </a:pPr>
            <a:r>
              <a:rPr lang="en-IN" sz="2400" b="1" dirty="0"/>
              <a:t>Backend:</a:t>
            </a:r>
          </a:p>
          <a:p>
            <a:endParaRPr lang="en-IN" sz="2400" dirty="0"/>
          </a:p>
          <a:p>
            <a:pPr marL="342900" indent="-342900">
              <a:buFont typeface="Arial" panose="020B0604020202020204" pitchFamily="34" charset="0"/>
              <a:buChar char="•"/>
            </a:pPr>
            <a:r>
              <a:rPr lang="en-IN" sz="2400" dirty="0"/>
              <a:t>Microsoft .NET Core (Business logic)</a:t>
            </a:r>
          </a:p>
          <a:p>
            <a:pPr marL="342900" indent="-342900">
              <a:buFont typeface="Arial" panose="020B0604020202020204" pitchFamily="34" charset="0"/>
              <a:buChar char="•"/>
            </a:pPr>
            <a:r>
              <a:rPr lang="en-IN" sz="2400" dirty="0"/>
              <a:t>SendGrid API  - Email Notifications</a:t>
            </a:r>
          </a:p>
          <a:p>
            <a:endParaRPr lang="en-IN" sz="2400" dirty="0"/>
          </a:p>
          <a:p>
            <a:endParaRPr lang="en-IN" sz="2400" dirty="0"/>
          </a:p>
          <a:p>
            <a:endParaRPr lang="en-IN" sz="2400" dirty="0"/>
          </a:p>
          <a:p>
            <a:endParaRPr lang="en-IN" sz="2400" dirty="0"/>
          </a:p>
          <a:p>
            <a:endParaRPr lang="en-IN" sz="2400" dirty="0"/>
          </a:p>
          <a:p>
            <a:endParaRPr lang="en-IN" sz="2400" dirty="0"/>
          </a:p>
          <a:p>
            <a:pPr marL="457200" indent="-457200">
              <a:buFont typeface="+mj-lt"/>
              <a:buAutoNum type="arabicPeriod" startAt="3"/>
            </a:pPr>
            <a:r>
              <a:rPr lang="en-IN" sz="2400" b="1" dirty="0"/>
              <a:t>Database</a:t>
            </a:r>
          </a:p>
          <a:p>
            <a:endParaRPr lang="en-IN" sz="2400" dirty="0"/>
          </a:p>
          <a:p>
            <a:pPr marL="342900" indent="-342900">
              <a:buFont typeface="Arial" panose="020B0604020202020204" pitchFamily="34" charset="0"/>
              <a:buChar char="•"/>
            </a:pPr>
            <a:r>
              <a:rPr lang="en-IN" sz="2400" dirty="0"/>
              <a:t>Microsoft SQL Server</a:t>
            </a:r>
          </a:p>
          <a:p>
            <a:endParaRPr lang="en-IN" sz="2400" dirty="0"/>
          </a:p>
          <a:p>
            <a:pPr marL="457200" indent="-457200">
              <a:buFont typeface="+mj-lt"/>
              <a:buAutoNum type="arabicPeriod" startAt="4"/>
            </a:pPr>
            <a:r>
              <a:rPr lang="en-IN" sz="2400" b="1" dirty="0"/>
              <a:t>Cloud Platform &amp; Hosting</a:t>
            </a:r>
          </a:p>
          <a:p>
            <a:endParaRPr lang="en-IN" sz="2400" dirty="0"/>
          </a:p>
          <a:p>
            <a:pPr marL="342900" indent="-342900">
              <a:buFont typeface="Arial" panose="020B0604020202020204" pitchFamily="34" charset="0"/>
              <a:buChar char="•"/>
            </a:pPr>
            <a:r>
              <a:rPr lang="en-IN" sz="2400" dirty="0"/>
              <a:t>AWS</a:t>
            </a:r>
          </a:p>
          <a:p>
            <a:endParaRPr lang="en-IN" sz="2400" dirty="0"/>
          </a:p>
          <a:p>
            <a:pPr marL="457200" indent="-457200">
              <a:buFont typeface="+mj-lt"/>
              <a:buAutoNum type="arabicPeriod" startAt="5"/>
            </a:pPr>
            <a:r>
              <a:rPr lang="en-IN" sz="2400" b="1" dirty="0"/>
              <a:t>Version Control</a:t>
            </a:r>
          </a:p>
          <a:p>
            <a:endParaRPr lang="en-IN" sz="2400" dirty="0"/>
          </a:p>
          <a:p>
            <a:pPr marL="342900" indent="-342900">
              <a:buFont typeface="Arial" panose="020B0604020202020204" pitchFamily="34" charset="0"/>
              <a:buChar char="•"/>
            </a:pPr>
            <a:r>
              <a:rPr lang="en-IN" sz="2400" dirty="0"/>
              <a:t>Git (GitHub)</a:t>
            </a:r>
          </a:p>
          <a:p>
            <a:endParaRPr lang="en-IN" sz="2400" dirty="0"/>
          </a:p>
        </p:txBody>
      </p:sp>
    </p:spTree>
    <p:extLst>
      <p:ext uri="{BB962C8B-B14F-4D97-AF65-F5344CB8AC3E}">
        <p14:creationId xmlns:p14="http://schemas.microsoft.com/office/powerpoint/2010/main" val="141878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5"/>
            <a:ext cx="7606895" cy="838836"/>
          </a:xfrm>
        </p:spPr>
        <p:txBody>
          <a:bodyPr/>
          <a:lstStyle/>
          <a:p>
            <a:r>
              <a:rPr lang="en-US" dirty="0"/>
              <a:t>Future Scope</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1973942"/>
            <a:ext cx="7615274" cy="4263345"/>
          </a:xfrm>
        </p:spPr>
        <p:txBody>
          <a:bodyPr>
            <a:noAutofit/>
          </a:bodyPr>
          <a:lstStyle/>
          <a:p>
            <a:pPr>
              <a:lnSpc>
                <a:spcPct val="120000"/>
              </a:lnSpc>
              <a:spcBef>
                <a:spcPts val="1200"/>
              </a:spcBef>
              <a:spcAft>
                <a:spcPts val="600"/>
              </a:spcAft>
            </a:pPr>
            <a:r>
              <a:rPr lang="en-US" sz="2200" b="1" dirty="0"/>
              <a:t>Voting/Polling System: Allow society members to vote on important decisions or participate in polls.</a:t>
            </a:r>
          </a:p>
          <a:p>
            <a:pPr>
              <a:lnSpc>
                <a:spcPct val="120000"/>
              </a:lnSpc>
              <a:spcBef>
                <a:spcPts val="1200"/>
              </a:spcBef>
              <a:spcAft>
                <a:spcPts val="600"/>
              </a:spcAft>
            </a:pPr>
            <a:r>
              <a:rPr lang="en-US" sz="2200" b="1" dirty="0"/>
              <a:t>Built-in Marketplace Feature: To allow residents to buy and sell items securely within the society.</a:t>
            </a:r>
          </a:p>
          <a:p>
            <a:pPr>
              <a:lnSpc>
                <a:spcPct val="120000"/>
              </a:lnSpc>
              <a:spcBef>
                <a:spcPts val="1200"/>
              </a:spcBef>
              <a:spcAft>
                <a:spcPts val="600"/>
              </a:spcAft>
            </a:pPr>
            <a:r>
              <a:rPr lang="en-US" sz="2200" b="1" dirty="0"/>
              <a:t>Vendor Management: A module to manage service providers (plumbers, electricians, cleaners) and their schedules.</a:t>
            </a:r>
          </a:p>
          <a:p>
            <a:pPr marL="0" indent="0">
              <a:lnSpc>
                <a:spcPct val="120000"/>
              </a:lnSpc>
              <a:spcBef>
                <a:spcPts val="1200"/>
              </a:spcBef>
              <a:spcAft>
                <a:spcPts val="600"/>
              </a:spcAft>
              <a:buNone/>
            </a:pPr>
            <a:endParaRPr lang="en-US" sz="2200" b="1"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Conclusion</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1859281"/>
            <a:ext cx="10027920" cy="4368800"/>
          </a:xfrm>
        </p:spPr>
        <p:txBody>
          <a:bodyPr>
            <a:normAutofit/>
          </a:bodyPr>
          <a:lstStyle/>
          <a:p>
            <a:pPr algn="just">
              <a:lnSpc>
                <a:spcPct val="125000"/>
              </a:lnSpc>
              <a:spcBef>
                <a:spcPts val="600"/>
              </a:spcBef>
            </a:pPr>
            <a:r>
              <a:rPr lang="en-US" sz="2200" b="1" dirty="0"/>
              <a:t>The Society Coordination System is a simple yet powerful platform designed to streamline and modernize everyday activities in residential societies. It helps improve efficiency, enhance the resident experience, and strengthen security. By replacing outdated methods with smart, digital tools, the system creates a more organized, transparent, and better living experience for everyone.</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623707" y="0"/>
            <a:ext cx="6343650" cy="1031590"/>
          </a:xfrm>
        </p:spPr>
        <p:txBody>
          <a:bodyPr>
            <a:normAutofit/>
          </a:bodyPr>
          <a:lstStyle/>
          <a:p>
            <a:r>
              <a:rPr lang="en-US" dirty="0"/>
              <a:t>Content</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5085670" y="1192557"/>
            <a:ext cx="6338887" cy="5528918"/>
          </a:xfrm>
        </p:spPr>
        <p:txBody>
          <a:bodyPr>
            <a:noAutofit/>
          </a:bodyPr>
          <a:lstStyle/>
          <a:p>
            <a:pPr marL="457200" indent="-457200">
              <a:buFont typeface="+mj-lt"/>
              <a:buAutoNum type="arabicPeriod"/>
            </a:pPr>
            <a:r>
              <a:rPr lang="en-US" sz="2000" b="1" dirty="0"/>
              <a:t>Introduction</a:t>
            </a:r>
          </a:p>
          <a:p>
            <a:pPr marL="457200" indent="-457200">
              <a:buFont typeface="+mj-lt"/>
              <a:buAutoNum type="arabicPeriod"/>
            </a:pPr>
            <a:r>
              <a:rPr lang="en-US" sz="2000" b="1" dirty="0"/>
              <a:t>Problem Statement</a:t>
            </a:r>
          </a:p>
          <a:p>
            <a:pPr marL="457200" indent="-457200">
              <a:buFont typeface="+mj-lt"/>
              <a:buAutoNum type="arabicPeriod"/>
            </a:pPr>
            <a:r>
              <a:rPr lang="en-US" sz="2000" b="1" dirty="0"/>
              <a:t>Objectives</a:t>
            </a:r>
          </a:p>
          <a:p>
            <a:pPr marL="457200" indent="-457200">
              <a:buFont typeface="+mj-lt"/>
              <a:buAutoNum type="arabicPeriod"/>
            </a:pPr>
            <a:r>
              <a:rPr lang="en-US" sz="2000" b="1" dirty="0"/>
              <a:t>Diagrams -</a:t>
            </a:r>
          </a:p>
          <a:p>
            <a:endParaRPr lang="en-US" sz="2000" b="1" dirty="0"/>
          </a:p>
          <a:p>
            <a:endParaRPr lang="en-US" sz="2000" b="1" dirty="0"/>
          </a:p>
          <a:p>
            <a:endParaRPr lang="en-US" sz="2000" b="1" dirty="0"/>
          </a:p>
          <a:p>
            <a:endParaRPr lang="en-US" sz="1600" b="1" dirty="0"/>
          </a:p>
          <a:p>
            <a:pPr marL="457200" indent="-457200">
              <a:buFont typeface="+mj-lt"/>
              <a:buAutoNum type="arabicPeriod" startAt="5"/>
            </a:pPr>
            <a:r>
              <a:rPr lang="en-US" sz="2000" b="1" dirty="0"/>
              <a:t> Technology Stack</a:t>
            </a:r>
          </a:p>
          <a:p>
            <a:pPr marL="457200" indent="-457200">
              <a:buFont typeface="+mj-lt"/>
              <a:buAutoNum type="arabicPeriod" startAt="5"/>
            </a:pPr>
            <a:r>
              <a:rPr lang="en-US" sz="2000" b="1" dirty="0"/>
              <a:t>Future Scope</a:t>
            </a:r>
          </a:p>
          <a:p>
            <a:pPr marL="457200" indent="-457200">
              <a:buFont typeface="+mj-lt"/>
              <a:buAutoNum type="arabicPeriod" startAt="5"/>
            </a:pPr>
            <a:r>
              <a:rPr lang="en-US" sz="2000" b="1" dirty="0"/>
              <a:t>Conclusion</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4" name="TextBox 3">
            <a:extLst>
              <a:ext uri="{FF2B5EF4-FFF2-40B4-BE49-F238E27FC236}">
                <a16:creationId xmlns:a16="http://schemas.microsoft.com/office/drawing/2014/main" id="{3362E5FF-9F75-4242-B134-B7DF28F5846D}"/>
              </a:ext>
            </a:extLst>
          </p:cNvPr>
          <p:cNvSpPr txBox="1"/>
          <p:nvPr/>
        </p:nvSpPr>
        <p:spPr>
          <a:xfrm>
            <a:off x="5582653" y="3141408"/>
            <a:ext cx="3256547" cy="1631216"/>
          </a:xfrm>
          <a:prstGeom prst="rect">
            <a:avLst/>
          </a:prstGeom>
          <a:noFill/>
        </p:spPr>
        <p:txBody>
          <a:bodyPr wrap="square" rtlCol="0">
            <a:spAutoFit/>
          </a:bodyPr>
          <a:lstStyle/>
          <a:p>
            <a:pPr marL="457200" indent="-457200">
              <a:buFont typeface="+mj-lt"/>
              <a:buAutoNum type="romanLcPeriod"/>
            </a:pPr>
            <a:r>
              <a:rPr lang="en-US" sz="2000" b="1" dirty="0"/>
              <a:t>Use Case Diagram</a:t>
            </a:r>
          </a:p>
          <a:p>
            <a:pPr marL="457200" indent="-457200">
              <a:buFont typeface="+mj-lt"/>
              <a:buAutoNum type="romanLcPeriod"/>
            </a:pPr>
            <a:r>
              <a:rPr lang="en-US" sz="2000" b="1" dirty="0"/>
              <a:t>ER Diagram</a:t>
            </a:r>
          </a:p>
          <a:p>
            <a:pPr marL="457200" indent="-457200">
              <a:buFont typeface="+mj-lt"/>
              <a:buAutoNum type="romanLcPeriod"/>
            </a:pPr>
            <a:r>
              <a:rPr lang="en-US" sz="2000" b="1" dirty="0"/>
              <a:t>Class Diagram </a:t>
            </a:r>
          </a:p>
          <a:p>
            <a:pPr marL="457200" indent="-457200">
              <a:buFont typeface="+mj-lt"/>
              <a:buAutoNum type="romanLcPeriod"/>
            </a:pPr>
            <a:r>
              <a:rPr lang="en-US" sz="2000" b="1" dirty="0"/>
              <a:t>Activity Diagrams</a:t>
            </a:r>
          </a:p>
          <a:p>
            <a:pPr marL="457200" indent="-457200">
              <a:buFont typeface="+mj-lt"/>
              <a:buAutoNum type="romanLcPeriod"/>
            </a:pPr>
            <a:r>
              <a:rPr lang="en-US" sz="2000" b="1" dirty="0"/>
              <a:t>Data Flow Diagram</a:t>
            </a: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8042" y="272716"/>
            <a:ext cx="6594768" cy="701320"/>
          </a:xfrm>
        </p:spPr>
        <p:txBody>
          <a:bodyPr>
            <a:normAutofit fontScale="90000"/>
          </a:bodyPr>
          <a:lstStyle/>
          <a:p>
            <a:r>
              <a:rPr lang="en-US" dirty="0"/>
              <a:t>Introduction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588042" y="974036"/>
            <a:ext cx="7058525" cy="5394679"/>
          </a:xfrm>
        </p:spPr>
        <p:txBody>
          <a:bodyPr>
            <a:noAutofit/>
          </a:bodyPr>
          <a:lstStyle/>
          <a:p>
            <a:r>
              <a:rPr lang="en-US" sz="2000" b="1" dirty="0"/>
              <a:t>Housing Hub, a Society Coordination System is a web-based platform designed to modernize and simplify residential society operations.</a:t>
            </a:r>
          </a:p>
          <a:p>
            <a:r>
              <a:rPr lang="en-US" sz="2000" b="1" dirty="0"/>
              <a:t>It addresses common issues such as outdated workflows, lack of transparency, and security concerns. And empowering residents and admin with smart tools for:</a:t>
            </a:r>
          </a:p>
          <a:p>
            <a:pPr>
              <a:buFont typeface="Arial" panose="020B0604020202020204" pitchFamily="34" charset="0"/>
              <a:buChar char="•"/>
            </a:pPr>
            <a:r>
              <a:rPr lang="en-US" sz="2000" b="1" dirty="0"/>
              <a:t> Notices &amp; Announcements</a:t>
            </a:r>
          </a:p>
          <a:p>
            <a:pPr>
              <a:buFont typeface="Arial" panose="020B0604020202020204" pitchFamily="34" charset="0"/>
              <a:buChar char="•"/>
            </a:pPr>
            <a:r>
              <a:rPr lang="en-US" sz="2000" b="1" dirty="0"/>
              <a:t> Complaint Tracking &amp; Visitor Logging</a:t>
            </a:r>
          </a:p>
          <a:p>
            <a:pPr>
              <a:buFont typeface="Arial" panose="020B0604020202020204" pitchFamily="34" charset="0"/>
              <a:buChar char="•"/>
            </a:pPr>
            <a:r>
              <a:rPr lang="en-US" sz="2000" b="1" dirty="0"/>
              <a:t> Amenity Reservations &amp; Maintenance Billing</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468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513220" y="575598"/>
            <a:ext cx="6594768" cy="786063"/>
          </a:xfrm>
        </p:spPr>
        <p:txBody>
          <a:bodyPr>
            <a:normAutofit fontScale="90000"/>
          </a:bodyPr>
          <a:lstStyle/>
          <a:p>
            <a:r>
              <a:rPr lang="en-US" dirty="0"/>
              <a:t>Problem Statement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3513220" y="1477477"/>
            <a:ext cx="8221579" cy="5240823"/>
          </a:xfrm>
        </p:spPr>
        <p:txBody>
          <a:bodyPr>
            <a:normAutofit/>
          </a:bodyPr>
          <a:lstStyle/>
          <a:p>
            <a:pPr algn="just"/>
            <a:r>
              <a:rPr lang="en-US" sz="2200" b="1" dirty="0"/>
              <a:t>Housing societies often face daily challenges such as </a:t>
            </a:r>
            <a:r>
              <a:rPr lang="en-IN" sz="2200" b="1" dirty="0"/>
              <a:t>Disorganized</a:t>
            </a:r>
            <a:r>
              <a:rPr lang="en-US" sz="2200" b="1" dirty="0"/>
              <a:t> processes, delayed updates, hard-to-track complaints, Inconvenient amenity reservations, and unreliable visitor </a:t>
            </a:r>
            <a:r>
              <a:rPr lang="en-IN" sz="2200" b="1" dirty="0"/>
              <a:t>entry logs</a:t>
            </a:r>
            <a:r>
              <a:rPr lang="en-US" sz="2200" b="1" dirty="0"/>
              <a:t>. These issues arise due to manual work, poor coordination, and lack of transparency. Housing Hub addresses them with automation, centralized access, and seamless resident engagement.</a:t>
            </a:r>
            <a:endParaRPr lang="en-IN" sz="2200" b="1"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4294967295"/>
          </p:nvPr>
        </p:nvSpPr>
        <p:spPr>
          <a:xfrm>
            <a:off x="11734800" y="6353175"/>
            <a:ext cx="457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763723"/>
          </a:xfrm>
        </p:spPr>
        <p:txBody>
          <a:bodyPr/>
          <a:lstStyle/>
          <a:p>
            <a:r>
              <a:rPr lang="en-US" dirty="0"/>
              <a:t>Objectives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78042" y="1878496"/>
            <a:ext cx="6841958" cy="4682725"/>
          </a:xfrm>
        </p:spPr>
        <p:txBody>
          <a:bodyPr vert="horz" lIns="91440" tIns="45720" rIns="91440" bIns="45720" rtlCol="0" anchor="t">
            <a:normAutofit/>
          </a:bodyPr>
          <a:lstStyle/>
          <a:p>
            <a:pPr marL="285750" indent="-285750">
              <a:lnSpc>
                <a:spcPct val="130000"/>
              </a:lnSpc>
              <a:buFont typeface="Arial" panose="020B0604020202020204" pitchFamily="34" charset="0"/>
              <a:buChar char="•"/>
            </a:pPr>
            <a:r>
              <a:rPr lang="en-US" sz="2200" b="1" dirty="0"/>
              <a:t>Digitize manual society functions. (e.g., complaint logging, visitor entries)</a:t>
            </a:r>
          </a:p>
          <a:p>
            <a:pPr marL="285750" indent="-285750">
              <a:lnSpc>
                <a:spcPct val="130000"/>
              </a:lnSpc>
              <a:buFont typeface="Arial" panose="020B0604020202020204" pitchFamily="34" charset="0"/>
              <a:buChar char="•"/>
            </a:pPr>
            <a:r>
              <a:rPr lang="en-US" sz="2200" b="1" dirty="0"/>
              <a:t>Improve access to essential services for residents. (e.g., amenity booking, bill viewing)</a:t>
            </a:r>
          </a:p>
          <a:p>
            <a:pPr marL="285750" indent="-285750">
              <a:lnSpc>
                <a:spcPct val="130000"/>
              </a:lnSpc>
              <a:buFont typeface="Arial" panose="020B0604020202020204" pitchFamily="34" charset="0"/>
              <a:buChar char="•"/>
            </a:pPr>
            <a:r>
              <a:rPr lang="en-US" sz="2200" b="1" dirty="0"/>
              <a:t>Automate notifications and logs. (e.g., announcements, security gate logs)</a:t>
            </a:r>
          </a:p>
          <a:p>
            <a:pPr marL="285750" indent="-285750">
              <a:lnSpc>
                <a:spcPct val="130000"/>
              </a:lnSpc>
              <a:buFont typeface="Arial" panose="020B0604020202020204" pitchFamily="34" charset="0"/>
              <a:buChar char="•"/>
            </a:pPr>
            <a:r>
              <a:rPr lang="en-US" sz="2200" b="1" dirty="0"/>
              <a:t>Provide a unified platform for all users. (e.g., one portal for admins, residents, and guards)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129210"/>
            <a:ext cx="9389288" cy="394942"/>
          </a:xfrm>
        </p:spPr>
        <p:txBody>
          <a:bodyPr>
            <a:normAutofit fontScale="90000"/>
          </a:bodyPr>
          <a:lstStyle/>
          <a:p>
            <a:r>
              <a:rPr lang="en-US" dirty="0"/>
              <a:t>Use case diagram</a:t>
            </a:r>
          </a:p>
        </p:txBody>
      </p:sp>
      <p:pic>
        <p:nvPicPr>
          <p:cNvPr id="9" name="Content Placeholder 8">
            <a:extLst>
              <a:ext uri="{FF2B5EF4-FFF2-40B4-BE49-F238E27FC236}">
                <a16:creationId xmlns:a16="http://schemas.microsoft.com/office/drawing/2014/main" id="{AD9515EA-CA3D-0F4F-AC18-897B19E24B84}"/>
              </a:ext>
            </a:extLst>
          </p:cNvPr>
          <p:cNvPicPr>
            <a:picLocks noGrp="1" noChangeAspect="1"/>
          </p:cNvPicPr>
          <p:nvPr>
            <p:ph sz="half" idx="14"/>
          </p:nvPr>
        </p:nvPicPr>
        <p:blipFill>
          <a:blip r:embed="rId3"/>
          <a:stretch>
            <a:fillRect/>
          </a:stretch>
        </p:blipFill>
        <p:spPr>
          <a:xfrm>
            <a:off x="149088" y="864705"/>
            <a:ext cx="10734260" cy="5856770"/>
          </a:xfrm>
        </p:spPr>
      </p:pic>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flipH="1" flipV="1">
            <a:off x="10161588" y="6095999"/>
            <a:ext cx="721760" cy="135835"/>
          </a:xfrm>
        </p:spPr>
        <p:txBody>
          <a:bodyPr vert="horz" lIns="91440" tIns="45720" rIns="91440" bIns="45720" rtlCol="0" anchor="t">
            <a:normAutofit fontScale="25000" lnSpcReduction="20000"/>
          </a:bodyPr>
          <a:lstStyle/>
          <a:p>
            <a:endParaRPr lang="en-US" dirty="0"/>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FFAA-2757-F45D-5B9C-9C5953724C8B}"/>
              </a:ext>
            </a:extLst>
          </p:cNvPr>
          <p:cNvSpPr>
            <a:spLocks noGrp="1"/>
          </p:cNvSpPr>
          <p:nvPr>
            <p:ph type="title"/>
          </p:nvPr>
        </p:nvSpPr>
        <p:spPr>
          <a:xfrm>
            <a:off x="771736" y="98064"/>
            <a:ext cx="9389288" cy="736823"/>
          </a:xfrm>
        </p:spPr>
        <p:txBody>
          <a:bodyPr>
            <a:normAutofit/>
          </a:bodyPr>
          <a:lstStyle/>
          <a:p>
            <a:r>
              <a:rPr lang="en-US" dirty="0"/>
              <a:t>ER Diagram</a:t>
            </a:r>
            <a:endParaRPr lang="en-IN" dirty="0"/>
          </a:p>
        </p:txBody>
      </p:sp>
      <p:sp>
        <p:nvSpPr>
          <p:cNvPr id="3" name="Slide Number Placeholder 2">
            <a:extLst>
              <a:ext uri="{FF2B5EF4-FFF2-40B4-BE49-F238E27FC236}">
                <a16:creationId xmlns:a16="http://schemas.microsoft.com/office/drawing/2014/main" id="{AF1FD816-8258-AD00-522E-7F0EB23F761B}"/>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7" name="Content Placeholder 6">
            <a:extLst>
              <a:ext uri="{FF2B5EF4-FFF2-40B4-BE49-F238E27FC236}">
                <a16:creationId xmlns:a16="http://schemas.microsoft.com/office/drawing/2014/main" id="{A593E23B-3CD3-D0A7-0C1A-ECC9C918CD51}"/>
              </a:ext>
            </a:extLst>
          </p:cNvPr>
          <p:cNvPicPr>
            <a:picLocks noGrp="1" noChangeAspect="1"/>
          </p:cNvPicPr>
          <p:nvPr>
            <p:ph sz="half" idx="14"/>
          </p:nvPr>
        </p:nvPicPr>
        <p:blipFill>
          <a:blip r:embed="rId2"/>
          <a:stretch>
            <a:fillRect/>
          </a:stretch>
        </p:blipFill>
        <p:spPr>
          <a:xfrm>
            <a:off x="149088" y="834887"/>
            <a:ext cx="10903226" cy="5886588"/>
          </a:xfrm>
        </p:spPr>
      </p:pic>
      <p:sp>
        <p:nvSpPr>
          <p:cNvPr id="5" name="Content Placeholder 4">
            <a:extLst>
              <a:ext uri="{FF2B5EF4-FFF2-40B4-BE49-F238E27FC236}">
                <a16:creationId xmlns:a16="http://schemas.microsoft.com/office/drawing/2014/main" id="{6ACAF910-D562-A488-C4A4-8EB489F8C7C4}"/>
              </a:ext>
            </a:extLst>
          </p:cNvPr>
          <p:cNvSpPr>
            <a:spLocks noGrp="1"/>
          </p:cNvSpPr>
          <p:nvPr>
            <p:ph sz="half" idx="15"/>
          </p:nvPr>
        </p:nvSpPr>
        <p:spPr>
          <a:xfrm flipH="1" flipV="1">
            <a:off x="10161024" y="6095999"/>
            <a:ext cx="424150" cy="45719"/>
          </a:xfrm>
        </p:spPr>
        <p:txBody>
          <a:bodyPr>
            <a:normAutofit fontScale="25000" lnSpcReduction="20000"/>
          </a:bodyPr>
          <a:lstStyle/>
          <a:p>
            <a:endParaRPr lang="en-IN" dirty="0"/>
          </a:p>
        </p:txBody>
      </p:sp>
    </p:spTree>
    <p:extLst>
      <p:ext uri="{BB962C8B-B14F-4D97-AF65-F5344CB8AC3E}">
        <p14:creationId xmlns:p14="http://schemas.microsoft.com/office/powerpoint/2010/main" val="796372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B9FA-30BC-BFA9-4C54-9138DEB2497C}"/>
              </a:ext>
            </a:extLst>
          </p:cNvPr>
          <p:cNvSpPr>
            <a:spLocks noGrp="1"/>
          </p:cNvSpPr>
          <p:nvPr>
            <p:ph type="title"/>
          </p:nvPr>
        </p:nvSpPr>
        <p:spPr>
          <a:xfrm>
            <a:off x="771736" y="0"/>
            <a:ext cx="9389288" cy="636104"/>
          </a:xfrm>
        </p:spPr>
        <p:txBody>
          <a:bodyPr>
            <a:normAutofit fontScale="90000"/>
          </a:bodyPr>
          <a:lstStyle/>
          <a:p>
            <a:r>
              <a:rPr lang="en-US" dirty="0"/>
              <a:t>Class diagram</a:t>
            </a:r>
            <a:endParaRPr lang="en-IN" dirty="0"/>
          </a:p>
        </p:txBody>
      </p:sp>
      <p:sp>
        <p:nvSpPr>
          <p:cNvPr id="3" name="Slide Number Placeholder 2">
            <a:extLst>
              <a:ext uri="{FF2B5EF4-FFF2-40B4-BE49-F238E27FC236}">
                <a16:creationId xmlns:a16="http://schemas.microsoft.com/office/drawing/2014/main" id="{E4060EDA-0D48-ED4D-0029-54E6AD3878C1}"/>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7" name="Content Placeholder 6">
            <a:extLst>
              <a:ext uri="{FF2B5EF4-FFF2-40B4-BE49-F238E27FC236}">
                <a16:creationId xmlns:a16="http://schemas.microsoft.com/office/drawing/2014/main" id="{929B7594-ED90-2511-ADA0-71844B96100A}"/>
              </a:ext>
            </a:extLst>
          </p:cNvPr>
          <p:cNvPicPr>
            <a:picLocks noGrp="1" noChangeAspect="1"/>
          </p:cNvPicPr>
          <p:nvPr>
            <p:ph sz="half" idx="14"/>
          </p:nvPr>
        </p:nvPicPr>
        <p:blipFill>
          <a:blip r:embed="rId2"/>
          <a:stretch>
            <a:fillRect/>
          </a:stretch>
        </p:blipFill>
        <p:spPr>
          <a:xfrm>
            <a:off x="308113" y="735496"/>
            <a:ext cx="10634870" cy="5985979"/>
          </a:xfrm>
        </p:spPr>
      </p:pic>
      <p:sp>
        <p:nvSpPr>
          <p:cNvPr id="5" name="Content Placeholder 4">
            <a:extLst>
              <a:ext uri="{FF2B5EF4-FFF2-40B4-BE49-F238E27FC236}">
                <a16:creationId xmlns:a16="http://schemas.microsoft.com/office/drawing/2014/main" id="{EBAA5A3D-DDB8-2A0A-A50A-27AB4B1FCF37}"/>
              </a:ext>
            </a:extLst>
          </p:cNvPr>
          <p:cNvSpPr>
            <a:spLocks noGrp="1"/>
          </p:cNvSpPr>
          <p:nvPr>
            <p:ph sz="half" idx="15"/>
          </p:nvPr>
        </p:nvSpPr>
        <p:spPr>
          <a:xfrm flipH="1" flipV="1">
            <a:off x="10161024" y="6096000"/>
            <a:ext cx="86219" cy="260350"/>
          </a:xfrm>
        </p:spPr>
        <p:txBody>
          <a:bodyPr>
            <a:normAutofit fontScale="25000" lnSpcReduction="20000"/>
          </a:bodyPr>
          <a:lstStyle/>
          <a:p>
            <a:endParaRPr lang="en-IN" dirty="0"/>
          </a:p>
        </p:txBody>
      </p:sp>
    </p:spTree>
    <p:extLst>
      <p:ext uri="{BB962C8B-B14F-4D97-AF65-F5344CB8AC3E}">
        <p14:creationId xmlns:p14="http://schemas.microsoft.com/office/powerpoint/2010/main" val="3256787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DFA-99BB-A67E-9AF4-9963CF23AD55}"/>
              </a:ext>
            </a:extLst>
          </p:cNvPr>
          <p:cNvSpPr>
            <a:spLocks noGrp="1"/>
          </p:cNvSpPr>
          <p:nvPr>
            <p:ph type="title"/>
          </p:nvPr>
        </p:nvSpPr>
        <p:spPr>
          <a:xfrm>
            <a:off x="771736" y="79514"/>
            <a:ext cx="9389288" cy="682486"/>
          </a:xfrm>
        </p:spPr>
        <p:txBody>
          <a:bodyPr>
            <a:normAutofit fontScale="90000"/>
          </a:bodyPr>
          <a:lstStyle/>
          <a:p>
            <a:r>
              <a:rPr lang="en-US" dirty="0"/>
              <a:t>Activity Diagrams</a:t>
            </a:r>
            <a:endParaRPr lang="en-IN" dirty="0"/>
          </a:p>
        </p:txBody>
      </p:sp>
      <p:sp>
        <p:nvSpPr>
          <p:cNvPr id="3" name="Slide Number Placeholder 2">
            <a:extLst>
              <a:ext uri="{FF2B5EF4-FFF2-40B4-BE49-F238E27FC236}">
                <a16:creationId xmlns:a16="http://schemas.microsoft.com/office/drawing/2014/main" id="{2D6AA135-EDC7-485D-34BD-B360C814CD66}"/>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7" name="Content Placeholder 6">
            <a:extLst>
              <a:ext uri="{FF2B5EF4-FFF2-40B4-BE49-F238E27FC236}">
                <a16:creationId xmlns:a16="http://schemas.microsoft.com/office/drawing/2014/main" id="{967F1288-C4D8-534E-64A4-8586487C73C6}"/>
              </a:ext>
            </a:extLst>
          </p:cNvPr>
          <p:cNvPicPr>
            <a:picLocks noGrp="1" noChangeAspect="1"/>
          </p:cNvPicPr>
          <p:nvPr>
            <p:ph sz="half" idx="14"/>
          </p:nvPr>
        </p:nvPicPr>
        <p:blipFill>
          <a:blip r:embed="rId2"/>
          <a:stretch>
            <a:fillRect/>
          </a:stretch>
        </p:blipFill>
        <p:spPr>
          <a:xfrm>
            <a:off x="258203" y="1109870"/>
            <a:ext cx="3454107" cy="5334000"/>
          </a:xfrm>
        </p:spPr>
      </p:pic>
      <p:pic>
        <p:nvPicPr>
          <p:cNvPr id="14" name="Content Placeholder 13">
            <a:extLst>
              <a:ext uri="{FF2B5EF4-FFF2-40B4-BE49-F238E27FC236}">
                <a16:creationId xmlns:a16="http://schemas.microsoft.com/office/drawing/2014/main" id="{08D178AE-44C3-B876-9159-41AE8DC273BD}"/>
              </a:ext>
            </a:extLst>
          </p:cNvPr>
          <p:cNvPicPr>
            <a:picLocks noGrp="1" noChangeAspect="1"/>
          </p:cNvPicPr>
          <p:nvPr>
            <p:ph sz="half" idx="15"/>
          </p:nvPr>
        </p:nvPicPr>
        <p:blipFill>
          <a:blip r:embed="rId3"/>
          <a:stretch>
            <a:fillRect/>
          </a:stretch>
        </p:blipFill>
        <p:spPr>
          <a:xfrm>
            <a:off x="3840480" y="1109870"/>
            <a:ext cx="3454107" cy="5412850"/>
          </a:xfrm>
        </p:spPr>
      </p:pic>
      <p:pic>
        <p:nvPicPr>
          <p:cNvPr id="16" name="Picture 15">
            <a:extLst>
              <a:ext uri="{FF2B5EF4-FFF2-40B4-BE49-F238E27FC236}">
                <a16:creationId xmlns:a16="http://schemas.microsoft.com/office/drawing/2014/main" id="{05714717-00A9-BFE9-0567-179B8B2DDF98}"/>
              </a:ext>
            </a:extLst>
          </p:cNvPr>
          <p:cNvPicPr>
            <a:picLocks noChangeAspect="1"/>
          </p:cNvPicPr>
          <p:nvPr/>
        </p:nvPicPr>
        <p:blipFill>
          <a:blip r:embed="rId4"/>
          <a:stretch>
            <a:fillRect/>
          </a:stretch>
        </p:blipFill>
        <p:spPr>
          <a:xfrm>
            <a:off x="7422756" y="1109870"/>
            <a:ext cx="3454107" cy="5412850"/>
          </a:xfrm>
          <a:prstGeom prst="rect">
            <a:avLst/>
          </a:prstGeom>
        </p:spPr>
      </p:pic>
    </p:spTree>
    <p:extLst>
      <p:ext uri="{BB962C8B-B14F-4D97-AF65-F5344CB8AC3E}">
        <p14:creationId xmlns:p14="http://schemas.microsoft.com/office/powerpoint/2010/main" val="3069010157"/>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255</TotalTime>
  <Words>449</Words>
  <Application>Microsoft Office PowerPoint</Application>
  <PresentationFormat>Widescreen</PresentationFormat>
  <Paragraphs>102</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-apple-system</vt:lpstr>
      <vt:lpstr>Arial</vt:lpstr>
      <vt:lpstr>Avenir Next LT Pro</vt:lpstr>
      <vt:lpstr>Calibri</vt:lpstr>
      <vt:lpstr>Custom</vt:lpstr>
      <vt:lpstr>Housing Hub A Society Coordination Platform</vt:lpstr>
      <vt:lpstr>Content</vt:lpstr>
      <vt:lpstr>Introduction </vt:lpstr>
      <vt:lpstr>Problem Statement</vt:lpstr>
      <vt:lpstr>Objectives</vt:lpstr>
      <vt:lpstr>Use case diagram</vt:lpstr>
      <vt:lpstr>ER Diagram</vt:lpstr>
      <vt:lpstr>Class diagram</vt:lpstr>
      <vt:lpstr>Activity Diagrams</vt:lpstr>
      <vt:lpstr>Flow Diagram</vt:lpstr>
      <vt:lpstr>Technology Stack </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Hub A Society Coordination Platform  Presented By :</dc:title>
  <dc:creator>Anjali Udawant</dc:creator>
  <cp:lastModifiedBy>Shoeb Shaikh</cp:lastModifiedBy>
  <cp:revision>35</cp:revision>
  <dcterms:created xsi:type="dcterms:W3CDTF">2025-07-02T16:21:46Z</dcterms:created>
  <dcterms:modified xsi:type="dcterms:W3CDTF">2025-07-02T21:56:11Z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